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8" r:id="rId6"/>
    <p:sldId id="273" r:id="rId7"/>
    <p:sldId id="269" r:id="rId8"/>
    <p:sldId id="274" r:id="rId9"/>
    <p:sldId id="277" r:id="rId10"/>
    <p:sldId id="275" r:id="rId11"/>
    <p:sldId id="271" r:id="rId12"/>
    <p:sldId id="276" r:id="rId13"/>
    <p:sldId id="293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9" r:id="rId22"/>
    <p:sldId id="290" r:id="rId23"/>
    <p:sldId id="291" r:id="rId24"/>
    <p:sldId id="286" r:id="rId25"/>
    <p:sldId id="287" r:id="rId26"/>
    <p:sldId id="288" r:id="rId27"/>
    <p:sldId id="292" r:id="rId28"/>
  </p:sldIdLst>
  <p:sldSz cx="12188825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69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howGuides="1">
      <p:cViewPr varScale="1">
        <p:scale>
          <a:sx n="62" d="100"/>
          <a:sy n="62" d="100"/>
        </p:scale>
        <p:origin x="832" y="56"/>
      </p:cViewPr>
      <p:guideLst>
        <p:guide orient="horz" pos="2160"/>
        <p:guide pos="3839"/>
        <p:guide pos="6923"/>
      </p:guideLst>
    </p:cSldViewPr>
  </p:slideViewPr>
  <p:outlineViewPr>
    <p:cViewPr>
      <p:scale>
        <a:sx n="33" d="100"/>
        <a:sy n="33" d="100"/>
      </p:scale>
      <p:origin x="0" y="-804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750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EF8A9-CFB5-40C0-BAE2-5B4633EC9F63}" type="datetime1">
              <a:rPr lang="it-IT" smtClean="0"/>
              <a:t>05/10/2021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9F431D3-F76B-41A6-8072-4F6D884C46F8}" type="datetime1">
              <a:rPr lang="it-IT" smtClean="0"/>
              <a:pPr/>
              <a:t>05/10/2021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BF1AEE-6761-41ED-895F-2165D245B8D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25647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Rifare immagine con </a:t>
            </a:r>
            <a:r>
              <a:rPr lang="it-IT" dirty="0" err="1"/>
              <a:t>gimp</a:t>
            </a:r>
            <a:r>
              <a:rPr lang="it-IT" dirty="0"/>
              <a:t>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D5DD0E-EDED-4430-9711-96CFC18C5C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37266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Parlare dei due minimi, massimo a R_1. Minimo in zero sempre a en nulla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58D3BA-6A58-4A91-836A-B0E249173A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2327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Dire </a:t>
            </a:r>
            <a:r>
              <a:rPr lang="it-IT" dirty="0" err="1"/>
              <a:t>sottosmorzato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/>
              <a:t>Alessandro Rizzi - Dynamical resonances in a bistable molecular model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1098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Controllare e rifare immagine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36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8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5259ED-15DD-45DA-8DC2-E87A6C1FCF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978632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5259ED-15DD-45DA-8DC2-E87A6C1FCF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72047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13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5259ED-15DD-45DA-8DC2-E87A6C1FCF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107089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5259ED-15DD-45DA-8DC2-E87A6C1FCF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rtl="0"/>
            <a:r>
              <a:rPr lang="it-IT" dirty="0"/>
              <a:t>Alessandro Rizzi - Dynamical </a:t>
            </a:r>
            <a:r>
              <a:rPr lang="it-IT" dirty="0" err="1"/>
              <a:t>resonances</a:t>
            </a:r>
            <a:r>
              <a:rPr lang="it-IT" dirty="0"/>
              <a:t> in a </a:t>
            </a:r>
            <a:r>
              <a:rPr lang="it-IT" dirty="0" err="1"/>
              <a:t>bistable</a:t>
            </a:r>
            <a:r>
              <a:rPr lang="it-IT" dirty="0"/>
              <a:t> </a:t>
            </a:r>
            <a:r>
              <a:rPr lang="it-IT" dirty="0" err="1"/>
              <a:t>molecular</a:t>
            </a:r>
            <a:r>
              <a:rPr lang="it-IT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01620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1" name="Rettango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2" name="Rettango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3" name="Connettore dirit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5" name="Connettore dirit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6 Ottobre 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E4881416-5E92-4CAC-B217-1FB0F017DFE7}"/>
              </a:ext>
            </a:extLst>
          </p:cNvPr>
          <p:cNvSpPr txBox="1">
            <a:spLocks/>
          </p:cNvSpPr>
          <p:nvPr userDrawn="1"/>
        </p:nvSpPr>
        <p:spPr>
          <a:xfrm>
            <a:off x="573056" y="6354764"/>
            <a:ext cx="4219110" cy="3667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it-IT" u="none" dirty="0"/>
              <a:t>Dynamical Resonances in a Bistable Molecular Model</a:t>
            </a:r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F12B4FF6-2D8B-401F-950F-14B5DB0E7D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24038" y="6356350"/>
            <a:ext cx="2974975" cy="365125"/>
          </a:xfrm>
        </p:spPr>
        <p:txBody>
          <a:bodyPr/>
          <a:lstStyle/>
          <a:p>
            <a:pPr lvl="1"/>
            <a:r>
              <a:rPr lang="it-IT" dirty="0" err="1"/>
              <a:t>condo</a:t>
            </a:r>
            <a:r>
              <a:rPr lang="it-IT" dirty="0"/>
              <a:t>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1" name="Connettore dirit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 greco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180250" y="6354763"/>
            <a:ext cx="1218883" cy="366713"/>
          </a:xfrm>
        </p:spPr>
        <p:txBody>
          <a:bodyPr rtlCol="0"/>
          <a:lstStyle>
            <a:lvl1pPr>
              <a:defRPr/>
            </a:lvl1pPr>
          </a:lstStyle>
          <a:p>
            <a:r>
              <a:rPr lang="it-IT" dirty="0"/>
              <a:t>6 Ottobre 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6595932" y="6354763"/>
            <a:ext cx="3974065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1" name="Rettango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2" name="Connettore dirit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8" name="Pi greco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23" name="Connettore dirit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7" name="Rettango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8" name="Rettango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9" name="Rettangolo 28"/>
          <p:cNvSpPr/>
          <p:nvPr userDrawn="1"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1" name="Connettore dirit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31"/>
          <p:cNvSpPr/>
          <p:nvPr userDrawn="1"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33" name="Connettore diritto 32"/>
          <p:cNvCxnSpPr/>
          <p:nvPr userDrawn="1"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180250" y="6428022"/>
            <a:ext cx="1218883" cy="293454"/>
          </a:xfrm>
        </p:spPr>
        <p:txBody>
          <a:bodyPr rtlCol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6 Ottobre 2021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="1" baseline="0">
                <a:solidFill>
                  <a:schemeClr val="tx2"/>
                </a:solidFill>
              </a:defRPr>
            </a:lvl1pPr>
          </a:lstStyle>
          <a:p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25" name="Segnaposto contenuto 7">
            <a:extLst>
              <a:ext uri="{FF2B5EF4-FFF2-40B4-BE49-F238E27FC236}">
                <a16:creationId xmlns:a16="http://schemas.microsoft.com/office/drawing/2014/main" id="{97789EA1-DDDF-4050-B6F5-296EC2042FD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75189" y="6354764"/>
            <a:ext cx="4219110" cy="366712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5pPr marL="1463040" indent="0" algn="l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4"/>
            <a:r>
              <a:rPr lang="it-IT" dirty="0"/>
              <a:t>Dynamical Resonances in a </a:t>
            </a:r>
            <a:r>
              <a:rPr lang="it-IT" dirty="0" err="1"/>
              <a:t>Bistable</a:t>
            </a:r>
            <a:r>
              <a:rPr lang="it-IT" dirty="0"/>
              <a:t> Molecular Model</a:t>
            </a:r>
          </a:p>
        </p:txBody>
      </p:sp>
      <p:sp>
        <p:nvSpPr>
          <p:cNvPr id="30" name="Rettangolo 29"/>
          <p:cNvSpPr/>
          <p:nvPr userDrawn="1"/>
        </p:nvSpPr>
        <p:spPr bwMode="ltGray">
          <a:xfrm>
            <a:off x="-4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 dirty="0"/>
              <a:t>6 Ottobre 2021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16621" y="259779"/>
            <a:ext cx="9782801" cy="123983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B44FD3B7-EE4C-4CAD-9AAC-A33347215284}"/>
              </a:ext>
            </a:extLst>
          </p:cNvPr>
          <p:cNvSpPr/>
          <p:nvPr userDrawn="1"/>
        </p:nvSpPr>
        <p:spPr bwMode="ltGray">
          <a:xfrm>
            <a:off x="-2" y="6491288"/>
            <a:ext cx="12188825" cy="366713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 dirty="0"/>
              <a:t>6 Ottobre 2021</a:t>
            </a:r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6595932" y="6491288"/>
            <a:ext cx="3974065" cy="365125"/>
          </a:xfrm>
        </p:spPr>
        <p:txBody>
          <a:bodyPr rtlCol="0"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10939616" y="6492875"/>
            <a:ext cx="609441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0" name="Segnaposto contenuto 7">
            <a:extLst>
              <a:ext uri="{FF2B5EF4-FFF2-40B4-BE49-F238E27FC236}">
                <a16:creationId xmlns:a16="http://schemas.microsoft.com/office/drawing/2014/main" id="{01DD9975-2F22-415F-BF00-7B719AB7519D}"/>
              </a:ext>
            </a:extLst>
          </p:cNvPr>
          <p:cNvSpPr txBox="1">
            <a:spLocks/>
          </p:cNvSpPr>
          <p:nvPr userDrawn="1"/>
        </p:nvSpPr>
        <p:spPr>
          <a:xfrm>
            <a:off x="-880592" y="6491288"/>
            <a:ext cx="4193487" cy="501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it-IT" dirty="0"/>
              <a:t>Dynamical Resonances in a Bistable Molecular Model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47A99E5-4510-41B9-9E8E-72C51CC14A19}"/>
              </a:ext>
            </a:extLst>
          </p:cNvPr>
          <p:cNvSpPr/>
          <p:nvPr userDrawn="1"/>
        </p:nvSpPr>
        <p:spPr bwMode="black">
          <a:xfrm>
            <a:off x="0" y="0"/>
            <a:ext cx="1216152" cy="836712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4381CA9-7FA0-4814-80F5-496FA6D17EE0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1218884" y="0"/>
            <a:ext cx="0" cy="8367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EDFC6D9E-3AB9-4634-BF16-AE88C4B3BCE9}"/>
              </a:ext>
            </a:extLst>
          </p:cNvPr>
          <p:cNvSpPr/>
          <p:nvPr userDrawn="1"/>
        </p:nvSpPr>
        <p:spPr bwMode="gray">
          <a:xfrm>
            <a:off x="1234287" y="0"/>
            <a:ext cx="609441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7057E5FE-F18A-40DD-B819-13683B8E21FA}"/>
              </a:ext>
            </a:extLst>
          </p:cNvPr>
          <p:cNvSpPr/>
          <p:nvPr userDrawn="1"/>
        </p:nvSpPr>
        <p:spPr bwMode="black">
          <a:xfrm>
            <a:off x="11579384" y="0"/>
            <a:ext cx="609441" cy="8367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E28DF5B-25F7-4DBF-A379-53FB417F88EE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11567203" y="0"/>
            <a:ext cx="6090" cy="8367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tangolo 22">
            <a:extLst>
              <a:ext uri="{FF2B5EF4-FFF2-40B4-BE49-F238E27FC236}">
                <a16:creationId xmlns:a16="http://schemas.microsoft.com/office/drawing/2014/main" id="{90EDB559-947E-47BD-98AA-8DC87E3BFE22}"/>
              </a:ext>
            </a:extLst>
          </p:cNvPr>
          <p:cNvSpPr/>
          <p:nvPr userDrawn="1"/>
        </p:nvSpPr>
        <p:spPr bwMode="gray">
          <a:xfrm>
            <a:off x="11262483" y="0"/>
            <a:ext cx="304720" cy="83671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CEB3BEE3-49E4-4306-A242-9CD6B62E7E62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11062964" y="2060848"/>
            <a:ext cx="0" cy="8367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877FEC5A-C8CC-4607-9C7B-BC9FF6091249}"/>
              </a:ext>
            </a:extLst>
          </p:cNvPr>
          <p:cNvSpPr/>
          <p:nvPr userDrawn="1"/>
        </p:nvSpPr>
        <p:spPr bwMode="ltGray">
          <a:xfrm>
            <a:off x="-1" y="0"/>
            <a:ext cx="12188825" cy="836712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6764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74240" y="2133600"/>
            <a:ext cx="3293422" cy="40386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cxnSp>
        <p:nvCxnSpPr>
          <p:cNvPr id="10" name="Connettore dirit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dirty="0"/>
          </a:p>
        </p:txBody>
      </p:sp>
      <p:sp>
        <p:nvSpPr>
          <p:cNvPr id="8" name="Rettango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it-IT" dirty="0"/>
          </a:p>
        </p:txBody>
      </p:sp>
      <p:sp>
        <p:nvSpPr>
          <p:cNvPr id="13" name="Rettangolo 12"/>
          <p:cNvSpPr/>
          <p:nvPr userDrawn="1"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cxnSp>
        <p:nvCxnSpPr>
          <p:cNvPr id="14" name="Connettore dirit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 greco"/>
          <p:cNvSpPr>
            <a:spLocks/>
          </p:cNvSpPr>
          <p:nvPr userDrawn="1"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cxnSp>
        <p:nvCxnSpPr>
          <p:cNvPr id="16" name="Connettore dirit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6 Ottobre 2021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17" name="Segnaposto contenuto 7">
            <a:extLst>
              <a:ext uri="{FF2B5EF4-FFF2-40B4-BE49-F238E27FC236}">
                <a16:creationId xmlns:a16="http://schemas.microsoft.com/office/drawing/2014/main" id="{0680C8E0-A9A6-4A3D-974C-DFCAED49AB7B}"/>
              </a:ext>
            </a:extLst>
          </p:cNvPr>
          <p:cNvSpPr txBox="1">
            <a:spLocks/>
          </p:cNvSpPr>
          <p:nvPr userDrawn="1"/>
        </p:nvSpPr>
        <p:spPr>
          <a:xfrm>
            <a:off x="-98276" y="6339684"/>
            <a:ext cx="4219110" cy="3667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it-IT" dirty="0"/>
              <a:t>Dynamical Resonances in a Bistable Molecular Model</a:t>
            </a:r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0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03053" y="1928701"/>
            <a:ext cx="9382720" cy="1512168"/>
          </a:xfrm>
        </p:spPr>
        <p:txBody>
          <a:bodyPr rtlCol="0">
            <a:normAutofit/>
          </a:bodyPr>
          <a:lstStyle/>
          <a:p>
            <a:pPr algn="ctr"/>
            <a:r>
              <a:rPr lang="it-IT" sz="4400" dirty="0"/>
              <a:t>Dynamical Resonances in a Bistable Molecular Model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body" idx="1"/>
          </p:nvPr>
        </p:nvSpPr>
        <p:spPr>
          <a:xfrm>
            <a:off x="1605769" y="3873947"/>
            <a:ext cx="8986191" cy="1150937"/>
          </a:xfrm>
        </p:spPr>
        <p:txBody>
          <a:bodyPr rtlCol="0">
            <a:normAutofit fontScale="70000" lnSpcReduction="20000"/>
          </a:bodyPr>
          <a:lstStyle/>
          <a:p>
            <a:pPr algn="ctr"/>
            <a:r>
              <a:rPr lang="it-IT" sz="3600" dirty="0"/>
              <a:t>Alessandro Rizzi</a:t>
            </a:r>
          </a:p>
          <a:p>
            <a:endParaRPr lang="it-IT" dirty="0"/>
          </a:p>
          <a:p>
            <a:r>
              <a:rPr lang="it-IT" dirty="0"/>
              <a:t>Relatore: Prof. Nicola Manini</a:t>
            </a:r>
          </a:p>
          <a:p>
            <a:r>
              <a:rPr lang="it-IT" dirty="0"/>
              <a:t>Correlatore: Prof. Luciano </a:t>
            </a:r>
            <a:r>
              <a:rPr lang="it-IT" dirty="0" err="1"/>
              <a:t>Reatto</a:t>
            </a:r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DEEF07DE-017D-4861-88E0-57BA5323D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A843140D-6141-4D49-985D-0B16D517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it-IT" smtClean="0"/>
              <a:pPr/>
              <a:t>1</a:t>
            </a:fld>
            <a:endParaRPr lang="it-IT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146E47B-90F0-4AC4-93EF-4F9B07C5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495" y="0"/>
            <a:ext cx="5101835" cy="19888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47473B-B8EA-4CD8-BD15-CB268D322FB8}"/>
              </a:ext>
            </a:extLst>
          </p:cNvPr>
          <p:cNvSpPr txBox="1"/>
          <p:nvPr/>
        </p:nvSpPr>
        <p:spPr>
          <a:xfrm>
            <a:off x="1305813" y="5026919"/>
            <a:ext cx="938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Laurea Triennale in Fisica	- 6 Ottobre 2021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3518C3-DB6A-499A-9745-EE7FC7B59014}"/>
              </a:ext>
            </a:extLst>
          </p:cNvPr>
          <p:cNvSpPr txBox="1"/>
          <p:nvPr/>
        </p:nvSpPr>
        <p:spPr>
          <a:xfrm>
            <a:off x="1917948" y="6356351"/>
            <a:ext cx="436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Laurea Triennale in Fisica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32">
        <p:fade/>
      </p:transition>
    </mc:Choice>
    <mc:Fallback>
      <p:transition spd="med" advTm="323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F32D20-F28E-4625-B2BF-A7F8022F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2F938C-28A1-498A-84DB-03679E349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10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A84FF44-0C3A-433E-BBFE-B60F3B349C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-1" y="906137"/>
            <a:ext cx="8079041" cy="547973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8B39180-8E92-4A79-9586-79C061B55D5A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1944871" y="-54958"/>
                <a:ext cx="8758053" cy="891670"/>
              </a:xfrm>
            </p:spPr>
            <p:txBody>
              <a:bodyPr/>
              <a:lstStyle/>
              <a:p>
                <a:r>
                  <a:rPr lang="it-IT" dirty="0"/>
                  <a:t>Valori sempre negativi di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36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it-IT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it-IT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it-IT" sz="36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8B39180-8E92-4A79-9586-79C061B55D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944871" y="-54958"/>
                <a:ext cx="8758053" cy="891670"/>
              </a:xfrm>
              <a:blipFill>
                <a:blip r:embed="rId3"/>
                <a:stretch>
                  <a:fillRect l="-2088" b="-89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7D1D80-E4B6-4438-BDF2-86EADBF76B30}"/>
                  </a:ext>
                </a:extLst>
              </p:cNvPr>
              <p:cNvSpPr txBox="1"/>
              <p:nvPr/>
            </p:nvSpPr>
            <p:spPr>
              <a:xfrm>
                <a:off x="8110636" y="1427031"/>
                <a:ext cx="3610952" cy="4914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00"/>
                  </a:lnSpc>
                </a:pPr>
                <a:r>
                  <a:rPr lang="it-IT" sz="2000" dirty="0"/>
                  <a:t>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1.14434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Forza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=7.5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Viscosità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(a) </a:t>
                </a:r>
                <a:r>
                  <a:rPr lang="it-IT" sz="2000" b="0" dirty="0" err="1"/>
                  <a:t>Prefattore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=0.1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   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=8.1×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(b)</a:t>
                </a:r>
                <a:r>
                  <a:rPr lang="it-IT" sz="2000" b="0" dirty="0"/>
                  <a:t> Prefattore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   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=8.1×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D7D1D80-E4B6-4438-BDF2-86EADBF76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636" y="1427031"/>
                <a:ext cx="3610952" cy="4914166"/>
              </a:xfrm>
              <a:prstGeom prst="rect">
                <a:avLst/>
              </a:prstGeom>
              <a:blipFill>
                <a:blip r:embed="rId4"/>
                <a:stretch>
                  <a:fillRect l="-1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65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45">
        <p:fade/>
      </p:transition>
    </mc:Choice>
    <mc:Fallback xmlns="">
      <p:transition spd="med" advTm="3854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9A120-BE0A-41ED-84BB-AC828162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93FA0-CA02-423A-9654-828D0C46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11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74FD850-E230-47BE-94C1-0F32AC3BAB1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" y="1032302"/>
            <a:ext cx="7246540" cy="53801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1917948" y="129210"/>
                <a:ext cx="8163347" cy="658912"/>
              </a:xfrm>
            </p:spPr>
            <p:txBody>
              <a:bodyPr rtlCol="0">
                <a:normAutofit fontScale="90000"/>
              </a:bodyPr>
              <a:lstStyle/>
              <a:p>
                <a:pPr rtl="0"/>
                <a:r>
                  <a:rPr lang="it-IT" dirty="0"/>
                  <a:t>Cambio segno di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36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3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it-IT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it-IT" sz="3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it-IT" sz="3600" dirty="0"/>
                  <a:t> 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917948" y="129210"/>
                <a:ext cx="8163347" cy="658912"/>
              </a:xfrm>
              <a:blipFill>
                <a:blip r:embed="rId4"/>
                <a:stretch>
                  <a:fillRect l="-1942" t="-19444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F4489E-B80B-4344-95FA-6789012171CF}"/>
                  </a:ext>
                </a:extLst>
              </p:cNvPr>
              <p:cNvSpPr txBox="1"/>
              <p:nvPr/>
            </p:nvSpPr>
            <p:spPr>
              <a:xfrm>
                <a:off x="7822604" y="1556792"/>
                <a:ext cx="3096345" cy="476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r>
                  <a:rPr lang="it-IT" sz="2000" dirty="0"/>
                  <a:t>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r>
                  <a:rPr lang="it-IT" sz="2000" b="0" dirty="0"/>
                  <a:t>Forza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=4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r>
                  <a:rPr lang="it-IT" sz="2000" b="0" dirty="0"/>
                  <a:t>Viscosità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it-IT" sz="2000" b="0" dirty="0"/>
              </a:p>
              <a:p>
                <a:r>
                  <a:rPr lang="it-IT" sz="2000" b="0" dirty="0" err="1"/>
                  <a:t>Prefattore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=0.01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r>
                  <a:rPr lang="it-IT" sz="2000" dirty="0"/>
                  <a:t>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=5.7×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endParaRPr lang="it-IT" sz="2000" dirty="0"/>
              </a:p>
              <a:p>
                <a:endParaRPr lang="it-IT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3200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0FF4489E-B80B-4344-95FA-678901217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604" y="1556792"/>
                <a:ext cx="3096345" cy="4768870"/>
              </a:xfrm>
              <a:prstGeom prst="rect">
                <a:avLst/>
              </a:prstGeom>
              <a:blipFill>
                <a:blip r:embed="rId5"/>
                <a:stretch>
                  <a:fillRect l="-19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C94A5DD7-D492-4E23-8E31-642C843BCC57}"/>
              </a:ext>
            </a:extLst>
          </p:cNvPr>
          <p:cNvSpPr/>
          <p:nvPr/>
        </p:nvSpPr>
        <p:spPr>
          <a:xfrm>
            <a:off x="8182644" y="4869160"/>
            <a:ext cx="2387354" cy="64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4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340">
        <p:fade/>
      </p:transition>
    </mc:Choice>
    <mc:Fallback xmlns="">
      <p:transition spd="med" advTm="4034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6378679C-33C1-47B1-984E-CF526504A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Risonanze al variare della velocità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6C9E0DCA-60CD-4784-B3CA-E5FF89DBF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4CC8A4-1A27-4331-8199-7176C7E6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C4AD29-C4E8-49DB-9E38-BE1A7B44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54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">
        <p:fade/>
      </p:transition>
    </mc:Choice>
    <mc:Fallback xmlns="">
      <p:transition spd="med" advTm="923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orologio, calibro&#10;&#10;Descrizione generata automaticamente">
            <a:extLst>
              <a:ext uri="{FF2B5EF4-FFF2-40B4-BE49-F238E27FC236}">
                <a16:creationId xmlns:a16="http://schemas.microsoft.com/office/drawing/2014/main" id="{5C475D05-5B09-4A36-BB60-08BD1DB30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7" y="951828"/>
            <a:ext cx="3729889" cy="924715"/>
          </a:xfrm>
          <a:prstGeom prst="rect">
            <a:avLst/>
          </a:prstGeom>
          <a:solidFill>
            <a:schemeClr val="tx1">
              <a:lumMod val="20000"/>
              <a:lumOff val="80000"/>
              <a:alpha val="55000"/>
            </a:schemeClr>
          </a:solidFill>
          <a:ln>
            <a:solidFill>
              <a:schemeClr val="tx2">
                <a:alpha val="0"/>
              </a:schemeClr>
            </a:solidFill>
          </a:ln>
          <a:effectLst/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9A120-BE0A-41ED-84BB-AC828162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93FA0-CA02-423A-9654-828D0C46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13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E55C8B5C-0F1A-44B2-9940-97AEDB8D399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26525" y="897658"/>
            <a:ext cx="5978368" cy="4296834"/>
          </a:xfrm>
        </p:spPr>
      </p:pic>
      <p:sp>
        <p:nvSpPr>
          <p:cNvPr id="2" name="Titolo 1"/>
          <p:cNvSpPr>
            <a:spLocks noGrp="1"/>
          </p:cNvSpPr>
          <p:nvPr>
            <p:ph type="title" idx="4294967295"/>
          </p:nvPr>
        </p:nvSpPr>
        <p:spPr>
          <a:xfrm>
            <a:off x="2038873" y="83003"/>
            <a:ext cx="3615754" cy="66551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Risonanze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5644356-84A8-402A-8DA2-D69AC80F3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995" y="1876543"/>
            <a:ext cx="6228829" cy="452533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D228FCB8-D1F3-4D4C-8095-EC102840639E}"/>
              </a:ext>
            </a:extLst>
          </p:cNvPr>
          <p:cNvSpPr/>
          <p:nvPr/>
        </p:nvSpPr>
        <p:spPr>
          <a:xfrm>
            <a:off x="6950249" y="901738"/>
            <a:ext cx="3974065" cy="10178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4246426-2A73-47AD-98A1-5D72A76D0A56}"/>
                  </a:ext>
                </a:extLst>
              </p:cNvPr>
              <p:cNvSpPr txBox="1"/>
              <p:nvPr/>
            </p:nvSpPr>
            <p:spPr>
              <a:xfrm>
                <a:off x="3186963" y="5725187"/>
                <a:ext cx="24676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it-IT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3200" dirty="0"/>
                  <a:t>aumenta</a:t>
                </a: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E4246426-2A73-47AD-98A1-5D72A76D0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63" y="5725187"/>
                <a:ext cx="2467664" cy="584775"/>
              </a:xfrm>
              <a:prstGeom prst="rect">
                <a:avLst/>
              </a:prstGeom>
              <a:blipFill>
                <a:blip r:embed="rId6"/>
                <a:stretch>
                  <a:fillRect t="-14583" b="-32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F653C93C-56DC-476A-8B9B-865BB1A0AB56}"/>
              </a:ext>
            </a:extLst>
          </p:cNvPr>
          <p:cNvSpPr/>
          <p:nvPr/>
        </p:nvSpPr>
        <p:spPr>
          <a:xfrm rot="586463">
            <a:off x="3274600" y="5144327"/>
            <a:ext cx="2292390" cy="644481"/>
          </a:xfrm>
          <a:prstGeom prst="rightArrow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10CCF3-6D18-47D3-B676-8F2F95239586}"/>
                  </a:ext>
                </a:extLst>
              </p:cNvPr>
              <p:cNvSpPr txBox="1"/>
              <p:nvPr/>
            </p:nvSpPr>
            <p:spPr>
              <a:xfrm>
                <a:off x="1601589" y="1400719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=0.014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10CCF3-6D18-47D3-B676-8F2F95239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589" y="1400719"/>
                <a:ext cx="151216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229594C-D1AA-435D-8691-1FE38225AB50}"/>
                  </a:ext>
                </a:extLst>
              </p:cNvPr>
              <p:cNvSpPr txBox="1"/>
              <p:nvPr/>
            </p:nvSpPr>
            <p:spPr>
              <a:xfrm>
                <a:off x="1601589" y="3128005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=0.14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229594C-D1AA-435D-8691-1FE38225A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589" y="3128005"/>
                <a:ext cx="1512168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86DD604-CD33-4614-B72B-0B2BF297E817}"/>
                  </a:ext>
                </a:extLst>
              </p:cNvPr>
              <p:cNvSpPr txBox="1"/>
              <p:nvPr/>
            </p:nvSpPr>
            <p:spPr>
              <a:xfrm>
                <a:off x="8050149" y="234888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=1.4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86DD604-CD33-4614-B72B-0B2BF297E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149" y="2348880"/>
                <a:ext cx="151216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C9FE939-B39F-475D-957B-1666A0BE96C9}"/>
                  </a:ext>
                </a:extLst>
              </p:cNvPr>
              <p:cNvSpPr txBox="1"/>
              <p:nvPr/>
            </p:nvSpPr>
            <p:spPr>
              <a:xfrm>
                <a:off x="7966620" y="5224623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=14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3C9FE939-B39F-475D-957B-1666A0BE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20" y="5224623"/>
                <a:ext cx="1512168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0CE1EF-9AC4-45EC-B2B0-6CCE7524B701}"/>
                  </a:ext>
                </a:extLst>
              </p:cNvPr>
              <p:cNvSpPr txBox="1"/>
              <p:nvPr/>
            </p:nvSpPr>
            <p:spPr>
              <a:xfrm>
                <a:off x="189756" y="5134227"/>
                <a:ext cx="2520281" cy="287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1.144</m:t>
                    </m:r>
                  </m:oMath>
                </a14:m>
                <a:r>
                  <a:rPr lang="it-IT" b="0" i="0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b="0" i="0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it-IT" dirty="0"/>
              </a:p>
              <a:p>
                <a:pPr algn="r"/>
                <a:endParaRPr lang="it-IT" b="0" i="1" dirty="0">
                  <a:latin typeface="Cambria Math" panose="02040503050406030204" pitchFamily="18" charset="0"/>
                </a:endParaRPr>
              </a:p>
              <a:p>
                <a:pPr algn="r"/>
                <a:endParaRPr lang="it-IT" b="0" dirty="0"/>
              </a:p>
              <a:p>
                <a:pPr/>
                <a:endParaRPr lang="it-IT" b="0" dirty="0"/>
              </a:p>
              <a:p>
                <a:endParaRPr lang="it-IT" sz="1600" b="0" dirty="0"/>
              </a:p>
              <a:p>
                <a:endParaRPr lang="it-IT" sz="1600" b="0" dirty="0"/>
              </a:p>
              <a:p>
                <a:endParaRPr lang="it-IT" sz="16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60CE1EF-9AC4-45EC-B2B0-6CCE7524B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56" y="5134227"/>
                <a:ext cx="2520281" cy="28759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99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400">
        <p:fade/>
      </p:transition>
    </mc:Choice>
    <mc:Fallback xmlns="">
      <p:transition spd="med" advTm="554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9A120-BE0A-41ED-84BB-AC828162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dirty="0"/>
              <a:t>Facoltà di Scienze e Tecnologie, </a:t>
            </a:r>
            <a:r>
              <a:rPr lang="it-IT" dirty="0" err="1"/>
              <a:t>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93FA0-CA02-423A-9654-828D0C46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14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F2DFA85-E8AE-4AE5-9FA5-358AC9231B5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29793" y="1228281"/>
            <a:ext cx="6018092" cy="4648991"/>
          </a:xfrm>
        </p:spPr>
      </p:pic>
      <p:sp>
        <p:nvSpPr>
          <p:cNvPr id="2" name="Titolo 1"/>
          <p:cNvSpPr>
            <a:spLocks noGrp="1"/>
          </p:cNvSpPr>
          <p:nvPr>
            <p:ph type="title" idx="4294967295"/>
          </p:nvPr>
        </p:nvSpPr>
        <p:spPr>
          <a:xfrm>
            <a:off x="1917948" y="41386"/>
            <a:ext cx="6496074" cy="73092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Extra Attrito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1E3315-781F-438B-A28C-E1E59F10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57" y="1733820"/>
            <a:ext cx="6046750" cy="464899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28FE1E2-09E2-44A2-92D7-5005CA036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75" y="1110971"/>
            <a:ext cx="4616687" cy="45722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BD7F2C4-3165-40D7-B0FC-016357AA9DEE}"/>
              </a:ext>
            </a:extLst>
          </p:cNvPr>
          <p:cNvSpPr/>
          <p:nvPr/>
        </p:nvSpPr>
        <p:spPr>
          <a:xfrm>
            <a:off x="6822878" y="960769"/>
            <a:ext cx="4899079" cy="720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4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819">
        <p:fade/>
      </p:transition>
    </mc:Choice>
    <mc:Fallback xmlns="">
      <p:transition spd="med" advTm="5081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59AEC59-EE37-4D83-97FA-A0CC0928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477" y="3501008"/>
            <a:ext cx="5184576" cy="2952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8784C71-C1E0-44F7-9F34-3B649E70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Studiati anche: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93563E6-B57D-453A-AD42-C47A838954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5010" y="1513880"/>
                <a:ext cx="9782801" cy="4572000"/>
              </a:xfrm>
            </p:spPr>
            <p:txBody>
              <a:bodyPr/>
              <a:lstStyle/>
              <a:p>
                <a:pPr>
                  <a:lnSpc>
                    <a:spcPct val="300000"/>
                  </a:lnSpc>
                </a:pPr>
                <a:r>
                  <a:rPr lang="it-IT" dirty="0"/>
                  <a:t>Caso </a:t>
                </a:r>
                <a:r>
                  <a:rPr lang="it-IT" dirty="0" err="1"/>
                  <a:t>sottosmorzato</a:t>
                </a:r>
                <a:endParaRPr lang="it-IT" dirty="0"/>
              </a:p>
              <a:p>
                <a:pPr>
                  <a:lnSpc>
                    <a:spcPct val="300000"/>
                  </a:lnSpc>
                </a:pPr>
                <a:r>
                  <a:rPr lang="it-IT" dirty="0"/>
                  <a:t>Diversi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per le due particelle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93563E6-B57D-453A-AD42-C47A838954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5010" y="1513880"/>
                <a:ext cx="9782801" cy="4572000"/>
              </a:xfrm>
              <a:blipFill>
                <a:blip r:embed="rId3"/>
                <a:stretch>
                  <a:fillRect l="-14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A30DF0D-9A98-4765-B6B0-13D4E873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565F0C2-8E90-4810-93E8-7170C5D2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15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C4CD59-84CD-4886-884A-B5BDC19C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476" y="476672"/>
            <a:ext cx="514055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09">
        <p:fade/>
      </p:transition>
    </mc:Choice>
    <mc:Fallback xmlns="">
      <p:transition spd="med" advTm="2150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DA73F6-BE95-4DE3-8586-B659EFD0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710408"/>
            <a:ext cx="9782801" cy="707229"/>
          </a:xfrm>
        </p:spPr>
        <p:txBody>
          <a:bodyPr>
            <a:noAutofit/>
          </a:bodyPr>
          <a:lstStyle/>
          <a:p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Discussione e 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D3E2AD-38A4-4C5F-ABBB-EFBAA29D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28800"/>
            <a:ext cx="9782801" cy="49085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Possibili sviluppi futuri:</a:t>
            </a:r>
          </a:p>
          <a:p>
            <a:r>
              <a:rPr lang="it-IT" dirty="0"/>
              <a:t>Effetti di una temperatura finita</a:t>
            </a:r>
          </a:p>
          <a:p>
            <a:r>
              <a:rPr lang="it-IT" dirty="0"/>
              <a:t>Diverse masse per le particelle</a:t>
            </a:r>
          </a:p>
          <a:p>
            <a:r>
              <a:rPr lang="it-IT" dirty="0"/>
              <a:t>Modello bidimensionale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Possibili applicazioni:</a:t>
            </a:r>
          </a:p>
          <a:p>
            <a:r>
              <a:rPr lang="it-IT" dirty="0"/>
              <a:t>Macromolecole biologiche (proteine o DNA)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C9EAD7-C586-4728-964C-05FD1AC5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F78ED40-F225-4F02-9CD6-91167089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16</a:t>
            </a:fld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FE243043-1654-45DD-A828-1765A4351884}"/>
              </a:ext>
            </a:extLst>
          </p:cNvPr>
          <p:cNvSpPr txBox="1">
            <a:spLocks/>
          </p:cNvSpPr>
          <p:nvPr/>
        </p:nvSpPr>
        <p:spPr>
          <a:xfrm>
            <a:off x="1773931" y="4000624"/>
            <a:ext cx="7272809" cy="16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79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762">
        <p:fade/>
      </p:transition>
    </mc:Choice>
    <mc:Fallback xmlns="">
      <p:transition spd="med" advTm="3076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AD6047B-2009-406C-8973-75F137B1D4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Grazie per l’ascolto</a:t>
            </a: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7CA6B939-F482-4D78-964C-FD94889E52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B710FD-012F-4022-972E-F22F9EF3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C4FC48-874F-418B-B494-FC89ECC7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843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21">
        <p:fade/>
      </p:transition>
    </mc:Choice>
    <mc:Fallback xmlns="">
      <p:transition spd="med" advTm="482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3D1E4-924F-4DA2-8E89-67CAFB5A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Caso </a:t>
            </a:r>
            <a:r>
              <a:rPr lang="it-IT" dirty="0" err="1"/>
              <a:t>sottosmorzato</a:t>
            </a:r>
            <a:r>
              <a:rPr lang="it-IT" dirty="0"/>
              <a:t> 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300539A-7553-4864-B4A3-EA5175D64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884" y="1707286"/>
            <a:ext cx="6445192" cy="442187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A5A0D2-B573-4F9A-9E28-011E1E2F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EF863F-2BEA-4868-9F99-A0F887AA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18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1BD82E2-DD59-4259-8E5B-6C2FD4CB7EDC}"/>
                  </a:ext>
                </a:extLst>
              </p:cNvPr>
              <p:cNvSpPr txBox="1"/>
              <p:nvPr/>
            </p:nvSpPr>
            <p:spPr>
              <a:xfrm>
                <a:off x="8182644" y="1844824"/>
                <a:ext cx="3312368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00"/>
                  </a:lnSpc>
                </a:pPr>
                <a:r>
                  <a:rPr lang="it-IT" sz="2000" dirty="0"/>
                  <a:t>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=0.3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=0.7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Forza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=2.6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Viscosità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=2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 err="1"/>
                  <a:t>Prefattore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=3.2×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1BD82E2-DD59-4259-8E5B-6C2FD4C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644" y="1844824"/>
                <a:ext cx="3312368" cy="3847207"/>
              </a:xfrm>
              <a:prstGeom prst="rect">
                <a:avLst/>
              </a:prstGeom>
              <a:blipFill>
                <a:blip r:embed="rId3"/>
                <a:stretch>
                  <a:fillRect l="-18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6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4CC389-44C4-4047-8B63-1BC3E30B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Caso </a:t>
            </a:r>
            <a:r>
              <a:rPr lang="it-IT" dirty="0" err="1"/>
              <a:t>sottosmorzato</a:t>
            </a:r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E30F0EB-99A5-4586-B9E6-DF546C1BB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80" y="1667460"/>
            <a:ext cx="7194344" cy="4437479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E6384FD-770B-40E8-B550-AABACB09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68541B9-0576-4277-9B07-598AC060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803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3848933-D64D-4BEA-A95A-6846C5CAD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332" y="1417637"/>
            <a:ext cx="7736159" cy="1979546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36637C6-3EFC-4A57-A628-23084D2E0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E4AA79-4753-4730-A86F-B818B793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A63F18-D34A-4F88-9B50-685D39F5C065}"/>
              </a:ext>
            </a:extLst>
          </p:cNvPr>
          <p:cNvSpPr txBox="1"/>
          <p:nvPr/>
        </p:nvSpPr>
        <p:spPr>
          <a:xfrm>
            <a:off x="1337723" y="3624118"/>
            <a:ext cx="45480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Dimero monoatomico bistabile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Corrugazione periodica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Moto in 1 dimensione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Forza esterna costante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Dissipazione viscosa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C90232-A81E-41D5-A8E7-9545300844D8}"/>
              </a:ext>
            </a:extLst>
          </p:cNvPr>
          <p:cNvSpPr txBox="1"/>
          <p:nvPr/>
        </p:nvSpPr>
        <p:spPr>
          <a:xfrm>
            <a:off x="6303090" y="3624118"/>
            <a:ext cx="53647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Macromolecole biologiche bistabili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Attrito statico già studiato da G. Cavallini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200" dirty="0"/>
              <a:t>Osservazione di oscillazioni peculiari del moto interno molecolare in regime di avanzamento costante</a:t>
            </a:r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1">
        <p:fade/>
      </p:transition>
    </mc:Choice>
    <mc:Fallback xmlns="">
      <p:transition spd="med" advTm="474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053D9E5-D930-4250-827F-71F02011D5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Diversi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B053D9E5-D930-4250-827F-71F02011D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69" b="-181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4EDABE8-40CC-46D2-AAA7-690166441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9876" y="1653952"/>
            <a:ext cx="5955754" cy="4464496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CF0AD4-9EE7-4330-A828-2E4A8525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371274-36D0-45BE-B550-7C84495A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20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EAA3E77-1741-4A93-8F2E-6D9EB617112C}"/>
                  </a:ext>
                </a:extLst>
              </p:cNvPr>
              <p:cNvSpPr txBox="1"/>
              <p:nvPr/>
            </p:nvSpPr>
            <p:spPr>
              <a:xfrm>
                <a:off x="7998120" y="1052736"/>
                <a:ext cx="3312368" cy="3570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00"/>
                  </a:lnSpc>
                </a:pPr>
                <a:r>
                  <a:rPr lang="it-IT" sz="2000" dirty="0"/>
                  <a:t>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Forza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=7.5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 err="1"/>
                  <a:t>Prefattore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=0.26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Viscosità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it-IT" sz="2000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0EAA3E77-1741-4A93-8F2E-6D9EB6171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120" y="1052736"/>
                <a:ext cx="3312368" cy="3570208"/>
              </a:xfrm>
              <a:prstGeom prst="rect">
                <a:avLst/>
              </a:prstGeom>
              <a:blipFill>
                <a:blip r:embed="rId4"/>
                <a:stretch>
                  <a:fillRect l="-18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C3BDFED-1193-4383-AF58-23D252A722A2}"/>
                  </a:ext>
                </a:extLst>
              </p:cNvPr>
              <p:cNvSpPr txBox="1"/>
              <p:nvPr/>
            </p:nvSpPr>
            <p:spPr>
              <a:xfrm>
                <a:off x="7976310" y="4221088"/>
                <a:ext cx="3158662" cy="181588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800" b="0" dirty="0"/>
                  <a:t>(a):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=0.5</m:t>
                    </m:r>
                    <m:sSub>
                      <m:sSub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sz="2800" b="0" dirty="0"/>
              </a:p>
              <a:p>
                <a:pPr algn="ctr"/>
                <a:endParaRPr lang="it-IT" sz="2800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it-IT" sz="2800" b="0" dirty="0"/>
                  <a:t>(b):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=0.8</m:t>
                    </m:r>
                    <m:sSub>
                      <m:sSub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it-IT" sz="2800" b="0" dirty="0"/>
              </a:p>
              <a:p>
                <a:pPr algn="just"/>
                <a:endParaRPr lang="it-IT" sz="28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C3BDFED-1193-4383-AF58-23D252A72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10" y="4221088"/>
                <a:ext cx="3158662" cy="1815882"/>
              </a:xfrm>
              <a:prstGeom prst="rect">
                <a:avLst/>
              </a:prstGeom>
              <a:blipFill>
                <a:blip r:embed="rId5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8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0ECDE-DB97-4E4C-83EE-F7826251D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Sistema di unità naturali</a:t>
            </a:r>
          </a:p>
        </p:txBody>
      </p:sp>
      <p:pic>
        <p:nvPicPr>
          <p:cNvPr id="7" name="Segnaposto contenuto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04F1238-319B-4E3C-AD4A-D3226541E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188" y="1628800"/>
            <a:ext cx="4608512" cy="4549103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0746271-34AE-4DA4-8F03-E0E0299D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B6BEB9-5376-46E6-8DEA-DFAF99D5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77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3734A4-34F4-4EAF-9CF5-9AB22935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Equazioni del moto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5094A29-7CB5-4703-94DB-EC4FD1DE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027" y="1916832"/>
            <a:ext cx="6960771" cy="2088232"/>
          </a:xfr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BCB60EA-3094-44E6-8ACD-01AF839F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3A2FC7-5AC4-4D95-84C1-6F32D509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22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4843147-8BC4-4293-A245-715E0E6D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19" y="4844944"/>
            <a:ext cx="8539587" cy="66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70D993-23D4-4E1E-BF39-2956C3DC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6842C2-581F-45E8-9409-4F05E4A8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23</a:t>
            </a:fld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97C303-A4BC-4120-B105-6C93F82E6A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9611" y="-26584"/>
            <a:ext cx="5415954" cy="796950"/>
          </a:xfrm>
        </p:spPr>
        <p:txBody>
          <a:bodyPr/>
          <a:lstStyle/>
          <a:p>
            <a:r>
              <a:rPr lang="it-IT" dirty="0"/>
              <a:t>Spettro di Potenza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D625A29-351A-41DA-81DB-C4B724E7E9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73932" y="861277"/>
            <a:ext cx="8280920" cy="5605738"/>
          </a:xfrm>
        </p:spPr>
      </p:pic>
    </p:spTree>
    <p:extLst>
      <p:ext uri="{BB962C8B-B14F-4D97-AF65-F5344CB8AC3E}">
        <p14:creationId xmlns:p14="http://schemas.microsoft.com/office/powerpoint/2010/main" val="2543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2B3CE1-5C26-4DA2-89AC-1410015D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di integrazione RKF45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F14A02-BDB7-409B-8C72-6B433CCAF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8828" y="1965325"/>
            <a:ext cx="9782801" cy="4572000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it-IT" dirty="0"/>
              <a:t>Migliora il tradizionale RK al quarto ordine</a:t>
            </a:r>
          </a:p>
          <a:p>
            <a:pPr>
              <a:spcBef>
                <a:spcPts val="2400"/>
              </a:spcBef>
            </a:pPr>
            <a:r>
              <a:rPr lang="it-IT" dirty="0"/>
              <a:t>Passo di integrazione adattivo</a:t>
            </a:r>
          </a:p>
          <a:p>
            <a:pPr>
              <a:spcBef>
                <a:spcPts val="2400"/>
              </a:spcBef>
            </a:pPr>
            <a:r>
              <a:rPr lang="it-IT" dirty="0"/>
              <a:t>Consente di ottenere la precisione desiderata ottimizzando lo sforzo computazionale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AC9308-4FE7-4790-B3C9-4268F5115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B0564F-96C6-4A8B-8037-FC555188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872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EB9D045D-658C-461E-9629-ADBD18A4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Modello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4D00E29B-EDA3-4187-A39E-BBBC262CC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9CBEE5-BFB8-43F8-9EBB-00F5F85E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Facoltà di Scienze e Tecnologie, </a:t>
            </a:r>
            <a:r>
              <a:rPr lang="it-IT" dirty="0" err="1">
                <a:solidFill>
                  <a:schemeClr val="tx1"/>
                </a:solidFill>
              </a:rPr>
              <a:t>UniMi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88C42B5-8F72-4DC4-8EFB-374B7B0F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93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1">
        <p:fade/>
      </p:transition>
    </mc:Choice>
    <mc:Fallback xmlns="">
      <p:transition spd="med" advTm="311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6199C8-3409-4701-8807-315403F7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59C59B1-826A-4260-8511-42DC5F65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>
                <a:solidFill>
                  <a:schemeClr val="tx1"/>
                </a:solidFill>
              </a:rPr>
              <a:t>4</a:t>
            </a:fld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38B9E8A-0E80-497B-B14A-787DA42437F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31770" y="903924"/>
            <a:ext cx="7102524" cy="4601461"/>
          </a:xfrm>
        </p:spPr>
      </p:pic>
      <p:sp>
        <p:nvSpPr>
          <p:cNvPr id="2" name="Titolo 1"/>
          <p:cNvSpPr>
            <a:spLocks noGrp="1"/>
          </p:cNvSpPr>
          <p:nvPr>
            <p:ph type="title" idx="4294967295"/>
          </p:nvPr>
        </p:nvSpPr>
        <p:spPr>
          <a:xfrm>
            <a:off x="1845940" y="23508"/>
            <a:ext cx="9105051" cy="718822"/>
          </a:xfrm>
        </p:spPr>
        <p:txBody>
          <a:bodyPr rtlCol="0"/>
          <a:lstStyle/>
          <a:p>
            <a:pPr rtl="0"/>
            <a:r>
              <a:rPr lang="it-IT" dirty="0"/>
              <a:t>Il potenziale molecolare bistabile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0B427C3-34D8-4AC3-A6B6-263B0D2DE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212" y="5195993"/>
            <a:ext cx="7692404" cy="10355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A90EAF-E8C3-4AF5-9782-8AAFAD286464}"/>
                  </a:ext>
                </a:extLst>
              </p:cNvPr>
              <p:cNvSpPr txBox="1"/>
              <p:nvPr/>
            </p:nvSpPr>
            <p:spPr>
              <a:xfrm>
                <a:off x="7760292" y="2136338"/>
                <a:ext cx="333760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6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400" b="0" dirty="0">
                    <a:solidFill>
                      <a:schemeClr val="tx1"/>
                    </a:solidFill>
                  </a:rPr>
                  <a:t>: massimo locale</a:t>
                </a:r>
              </a:p>
              <a:p>
                <a:pPr>
                  <a:lnSpc>
                    <a:spcPts val="36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400" b="0" dirty="0">
                    <a:solidFill>
                      <a:schemeClr val="tx1"/>
                    </a:solidFill>
                  </a:rPr>
                  <a:t>: secondo minimo</a:t>
                </a:r>
              </a:p>
              <a:p>
                <a:pPr>
                  <a:lnSpc>
                    <a:spcPts val="3640"/>
                  </a:lnSpc>
                </a:pP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it-IT" sz="2400" b="0" dirty="0">
                    <a:solidFill>
                      <a:schemeClr val="tx1"/>
                    </a:solidFill>
                  </a:rPr>
                  <a:t>: </a:t>
                </a:r>
                <a:r>
                  <a:rPr lang="it-IT" sz="2400" b="0" dirty="0" err="1">
                    <a:solidFill>
                      <a:schemeClr val="tx1"/>
                    </a:solidFill>
                  </a:rPr>
                  <a:t>prefattore</a:t>
                </a:r>
                <a:endParaRPr lang="it-IT" sz="2400" dirty="0">
                  <a:solidFill>
                    <a:schemeClr val="tx1"/>
                  </a:solidFill>
                </a:endParaRPr>
              </a:p>
              <a:p>
                <a:pPr>
                  <a:lnSpc>
                    <a:spcPts val="364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it-IT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>
                  <a:solidFill>
                    <a:schemeClr val="tx2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C1A90EAF-E8C3-4AF5-9782-8AAFAD286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292" y="2136338"/>
                <a:ext cx="3337609" cy="2215991"/>
              </a:xfrm>
              <a:prstGeom prst="rect">
                <a:avLst/>
              </a:prstGeom>
              <a:blipFill>
                <a:blip r:embed="rId6"/>
                <a:stretch>
                  <a:fillRect l="-365" t="-5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673">
        <p:fade/>
      </p:transition>
    </mc:Choice>
    <mc:Fallback xmlns="">
      <p:transition spd="med" advTm="56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BB7EF3-0CA4-4F57-B93B-AD47EDCB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42610F-AC8D-4C26-9636-B2305DE46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5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81AAD23-DC79-4D6F-BBD8-796DA52F14C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5524646" y="4171781"/>
            <a:ext cx="6116637" cy="1452562"/>
          </a:xfrm>
        </p:spPr>
      </p:pic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061CE51-0A4F-4F94-A0FC-8F281ACF6A0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/>
          <a:stretch>
            <a:fillRect/>
          </a:stretch>
        </p:blipFill>
        <p:spPr>
          <a:xfrm>
            <a:off x="3070076" y="1225140"/>
            <a:ext cx="5845175" cy="97155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2B53B33-DC0F-4FE7-81CF-ADC0C64B69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3484" y="91923"/>
            <a:ext cx="5199930" cy="673175"/>
          </a:xfrm>
        </p:spPr>
        <p:txBody>
          <a:bodyPr/>
          <a:lstStyle/>
          <a:p>
            <a:r>
              <a:rPr lang="it-IT" dirty="0"/>
              <a:t>Le equazioni del moto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8A3F41A-7BBB-45CE-B1DF-8778A327854B}"/>
                  </a:ext>
                </a:extLst>
              </p:cNvPr>
              <p:cNvSpPr txBox="1"/>
              <p:nvPr/>
            </p:nvSpPr>
            <p:spPr>
              <a:xfrm>
                <a:off x="283304" y="4509120"/>
                <a:ext cx="324036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 −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400" b="0" dirty="0">
                  <a:solidFill>
                    <a:schemeClr val="tx1"/>
                  </a:solidFill>
                </a:endParaRPr>
              </a:p>
              <a:p>
                <a:endParaRPr lang="it-IT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 −</m:t>
                      </m:r>
                      <m: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sty m:val="p"/>
                        </m:rPr>
                        <a:rPr lang="it-I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400" b="0" dirty="0">
                  <a:solidFill>
                    <a:schemeClr val="tx1"/>
                  </a:solidFill>
                </a:endParaRPr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8A3F41A-7BBB-45CE-B1DF-8778A3278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4" y="4509120"/>
                <a:ext cx="3240360" cy="17543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E78AF09-AB8D-4B1E-AFFE-DD3DA582EFA1}"/>
              </a:ext>
            </a:extLst>
          </p:cNvPr>
          <p:cNvSpPr/>
          <p:nvPr/>
        </p:nvSpPr>
        <p:spPr>
          <a:xfrm>
            <a:off x="3934172" y="4943254"/>
            <a:ext cx="893720" cy="43196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B5E519-D80D-4410-BB1C-F462FFA5F5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24970"/>
            <a:ext cx="12188825" cy="1354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590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967">
        <p:fade/>
      </p:transition>
    </mc:Choice>
    <mc:Fallback xmlns="">
      <p:transition spd="med" advTm="629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46F8AE56-7A22-4FBB-9E6C-CF73EACC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639876"/>
            <a:ext cx="9649072" cy="1944216"/>
          </a:xfrm>
        </p:spPr>
        <p:txBody>
          <a:bodyPr>
            <a:normAutofit/>
          </a:bodyPr>
          <a:lstStyle/>
          <a:p>
            <a:r>
              <a:rPr lang="it-IT" dirty="0"/>
              <a:t>Oscillazioni coprenti massimo e minimo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9805A5-3C5B-4735-A398-1BC78C565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93F3376-EA9B-481F-8478-9FF460B6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6</a:t>
            </a:fld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3A9217-EFB1-4566-8E8B-246F7AC3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380" y="1844824"/>
            <a:ext cx="5814909" cy="37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0">
        <p:fade/>
      </p:transition>
    </mc:Choice>
    <mc:Fallback xmlns="">
      <p:transition spd="med" advTm="382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20C83B-E199-44DE-B3E7-39497688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4AF76D-ADD0-4A42-B94C-AE6718CE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7</a:t>
            </a:fld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504209E3-7A2B-4244-BC73-81672F59539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676" y="812450"/>
            <a:ext cx="8357490" cy="5543901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C0A3073-6BD1-4D46-8585-15039AA701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5940" y="-69471"/>
            <a:ext cx="6640090" cy="875112"/>
          </a:xfrm>
        </p:spPr>
        <p:txBody>
          <a:bodyPr/>
          <a:lstStyle/>
          <a:p>
            <a:r>
              <a:rPr lang="it-IT" dirty="0"/>
              <a:t>Esempio di oscillazione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160384B-F5E4-4350-B3A2-7933753EAEEA}"/>
                  </a:ext>
                </a:extLst>
              </p:cNvPr>
              <p:cNvSpPr txBox="1"/>
              <p:nvPr/>
            </p:nvSpPr>
            <p:spPr>
              <a:xfrm>
                <a:off x="8582964" y="1781028"/>
                <a:ext cx="3312368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3800"/>
                  </a:lnSpc>
                </a:pPr>
                <a:r>
                  <a:rPr lang="it-IT" sz="2000" dirty="0"/>
                  <a:t>Minimo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Massimo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Forza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=7.5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it-IT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ts val="3800"/>
                  </a:lnSpc>
                </a:pPr>
                <a:r>
                  <a:rPr lang="it-IT" sz="2000" b="0" dirty="0"/>
                  <a:t>Viscosità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=10 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ad>
                      <m:radPr>
                        <m:degHide m:val="on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b="0" dirty="0" err="1"/>
                  <a:t>Prefattore</a:t>
                </a:r>
                <a:r>
                  <a:rPr lang="it-IT" sz="2000" b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=1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</m:oMath>
                </a14:m>
                <a:endParaRPr lang="it-IT" sz="2000" b="0" dirty="0"/>
              </a:p>
              <a:p>
                <a:pPr>
                  <a:lnSpc>
                    <a:spcPts val="3800"/>
                  </a:lnSpc>
                </a:pPr>
                <a:r>
                  <a:rPr lang="it-IT" sz="2000" dirty="0"/>
                  <a:t>Barriera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=3.6×</m:t>
                    </m:r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sz="2000" b="0" dirty="0"/>
              </a:p>
              <a:p>
                <a:endParaRPr lang="it-IT" b="0" dirty="0"/>
              </a:p>
              <a:p>
                <a:endParaRPr lang="it-IT" b="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160384B-F5E4-4350-B3A2-7933753EA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964" y="1781028"/>
                <a:ext cx="3312368" cy="3847207"/>
              </a:xfrm>
              <a:prstGeom prst="rect">
                <a:avLst/>
              </a:prstGeom>
              <a:blipFill>
                <a:blip r:embed="rId4"/>
                <a:stretch>
                  <a:fillRect l="-20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6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89">
        <p:fade/>
      </p:transition>
    </mc:Choice>
    <mc:Fallback xmlns="">
      <p:transition spd="med" advTm="1318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9A120-BE0A-41ED-84BB-AC828162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93FA0-CA02-423A-9654-828D0C46A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8</a:t>
            </a:fld>
            <a:endParaRPr lang="it-IT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D46BD099-6AF1-42C4-84D8-C1E1B4607F5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tretch>
            <a:fillRect/>
          </a:stretch>
        </p:blipFill>
        <p:spPr>
          <a:xfrm>
            <a:off x="31060" y="1307100"/>
            <a:ext cx="7465584" cy="49302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1917948" y="-117339"/>
                <a:ext cx="8584306" cy="946944"/>
              </a:xfrm>
            </p:spPr>
            <p:txBody>
              <a:bodyPr rtlCol="0">
                <a:normAutofit/>
              </a:bodyPr>
              <a:lstStyle/>
              <a:p>
                <a:pPr rtl="0"/>
                <a:r>
                  <a:rPr lang="it-IT" dirty="0"/>
                  <a:t>La </a:t>
                </a:r>
                <a:r>
                  <a:rPr lang="it-IT" dirty="0" err="1"/>
                  <a:t>Effective</a:t>
                </a:r>
                <a:r>
                  <a:rPr lang="it-IT" dirty="0"/>
                  <a:t> </a:t>
                </a:r>
                <a:r>
                  <a:rPr lang="it-IT" dirty="0" err="1"/>
                  <a:t>Driving</a:t>
                </a:r>
                <a:r>
                  <a:rPr lang="it-IT" dirty="0"/>
                  <a:t> Force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dri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p>
                    </m:sSubSup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1917948" y="-117339"/>
                <a:ext cx="8584306" cy="946944"/>
              </a:xfrm>
              <a:blipFill>
                <a:blip r:embed="rId5"/>
                <a:stretch>
                  <a:fillRect l="-2202" b="-21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43121C8-A50C-41ED-BCBC-75D9654D3B01}"/>
                  </a:ext>
                </a:extLst>
              </p:cNvPr>
              <p:cNvSpPr txBox="1"/>
              <p:nvPr/>
            </p:nvSpPr>
            <p:spPr>
              <a:xfrm>
                <a:off x="7496644" y="1168119"/>
                <a:ext cx="4551184" cy="2786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tx1"/>
                    </a:solidFill>
                  </a:rPr>
                  <a:t>Stessa frequenza del moto, la </a:t>
                </a:r>
                <a:r>
                  <a:rPr lang="it-IT" sz="2400" dirty="0" err="1">
                    <a:solidFill>
                      <a:schemeClr val="tx1"/>
                    </a:solidFill>
                  </a:rPr>
                  <a:t>washboard</a:t>
                </a:r>
                <a:r>
                  <a:rPr lang="it-IT" sz="2400" dirty="0">
                    <a:solidFill>
                      <a:schemeClr val="tx1"/>
                    </a:solidFill>
                  </a:rPr>
                  <a:t> frequency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tx1"/>
                    </a:solidFill>
                  </a:rPr>
                  <a:t>In ritardo rispetto a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it-IT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tx1"/>
                    </a:solidFill>
                  </a:rPr>
                  <a:t>Lavoro monotonamente crescente </a:t>
                </a: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43121C8-A50C-41ED-BCBC-75D9654D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644" y="1168119"/>
                <a:ext cx="4551184" cy="2786019"/>
              </a:xfrm>
              <a:prstGeom prst="rect">
                <a:avLst/>
              </a:prstGeom>
              <a:blipFill>
                <a:blip r:embed="rId6"/>
                <a:stretch>
                  <a:fillRect l="-1877" r="-5362" b="-41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F23048B2-FAB7-48CD-AB34-E1288D66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0733" y="3429000"/>
            <a:ext cx="2039484" cy="3062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193">
        <p:fade/>
      </p:transition>
    </mc:Choice>
    <mc:Fallback xmlns="">
      <p:transition spd="med" advTm="631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110EC9B-40AE-496D-AE3F-F9D9E0DEB20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/>
                  <a:t>La </a:t>
                </a:r>
                <a:r>
                  <a:rPr lang="it-IT" dirty="0" err="1"/>
                  <a:t>Effective</a:t>
                </a:r>
                <a:r>
                  <a:rPr lang="it-IT" dirty="0"/>
                  <a:t> </a:t>
                </a:r>
                <a:r>
                  <a:rPr lang="it-IT" dirty="0" err="1"/>
                  <a:t>Driving</a:t>
                </a:r>
                <a:r>
                  <a:rPr lang="it-IT" dirty="0"/>
                  <a:t> Force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dri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110EC9B-40AE-496D-AE3F-F9D9E0DEB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9" b="-16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445F6FE-A6B0-46DA-B3E9-B46B468660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143620" y="1889945"/>
            <a:ext cx="5174928" cy="896216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B6C57B-72E1-4DAB-8F9B-BB683D45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/>
              <a:t>Facoltà di Scienze e Tecnologie, UniMi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5B489A-BEBA-47C8-A265-092B126F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smtClean="0"/>
              <a:t>9</a:t>
            </a:fld>
            <a:endParaRPr lang="it-IT" dirty="0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62D45DDB-AE5F-4934-A300-A593C95035CC}"/>
              </a:ext>
            </a:extLst>
          </p:cNvPr>
          <p:cNvSpPr/>
          <p:nvPr/>
        </p:nvSpPr>
        <p:spPr>
          <a:xfrm rot="5400000">
            <a:off x="4764880" y="2243485"/>
            <a:ext cx="642839" cy="1728192"/>
          </a:xfrm>
          <a:prstGeom prst="rightBrace">
            <a:avLst/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EA8CB9-40A1-47B4-99C9-2F4F970A3E79}"/>
              </a:ext>
            </a:extLst>
          </p:cNvPr>
          <p:cNvSpPr txBox="1"/>
          <p:nvPr/>
        </p:nvSpPr>
        <p:spPr>
          <a:xfrm>
            <a:off x="2427685" y="3535363"/>
            <a:ext cx="32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Termine propriamente oscillatorio</a:t>
            </a:r>
          </a:p>
        </p:txBody>
      </p:sp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F1114D19-C595-42D7-8EAB-E29601609E4C}"/>
              </a:ext>
            </a:extLst>
          </p:cNvPr>
          <p:cNvSpPr/>
          <p:nvPr/>
        </p:nvSpPr>
        <p:spPr>
          <a:xfrm rot="5400000">
            <a:off x="6369209" y="2491620"/>
            <a:ext cx="642841" cy="1255836"/>
          </a:xfrm>
          <a:prstGeom prst="rightBrace">
            <a:avLst>
              <a:gd name="adj1" fmla="val 8333"/>
              <a:gd name="adj2" fmla="val 47848"/>
            </a:avLst>
          </a:prstGeom>
          <a:solidFill>
            <a:schemeClr val="bg1"/>
          </a:solidFill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7DBFEA2-6805-48AE-8F58-9AA2D7C873FA}"/>
              </a:ext>
            </a:extLst>
          </p:cNvPr>
          <p:cNvSpPr txBox="1"/>
          <p:nvPr/>
        </p:nvSpPr>
        <p:spPr>
          <a:xfrm>
            <a:off x="6310436" y="3536951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Assume solo un certo range di valori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9F702D-C09A-4BC4-8CD6-E7664F9583F7}"/>
                  </a:ext>
                </a:extLst>
              </p:cNvPr>
              <p:cNvSpPr txBox="1"/>
              <p:nvPr/>
            </p:nvSpPr>
            <p:spPr>
              <a:xfrm>
                <a:off x="3090417" y="4581128"/>
                <a:ext cx="6007992" cy="13837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/>
                  <a:t>Ipotesi:</a:t>
                </a: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it-I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it-IT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it-IT" sz="2400" dirty="0"/>
                  <a:t> non deve cambiare segno durante l’oscillazione</a:t>
                </a: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489F702D-C09A-4BC4-8CD6-E7664F958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17" y="4581128"/>
                <a:ext cx="6007992" cy="1383712"/>
              </a:xfrm>
              <a:prstGeom prst="rect">
                <a:avLst/>
              </a:prstGeom>
              <a:blipFill>
                <a:blip r:embed="rId5"/>
                <a:stretch>
                  <a:fillRect t="-3493" b="-87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415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369">
        <p:fade/>
      </p:transition>
    </mc:Choice>
    <mc:Fallback xmlns="">
      <p:transition spd="med" advTm="643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3|3.1|1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3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4.4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20.3|20.9"/>
</p:tagLst>
</file>

<file path=ppt/theme/theme1.xml><?xml version="1.0" encoding="utf-8"?>
<a:theme xmlns:a="http://schemas.openxmlformats.org/drawingml/2006/main" name="Matemat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3_TF02787947.potx" id="{22C83AB2-B06E-4404-A58D-47EEC64CBDFC}" vid="{5FC0991E-8412-44C5-B092-2BAC676AAB44}"/>
    </a:ext>
  </a:extLst>
</a:theme>
</file>

<file path=ppt/theme/theme2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874A98E99178E4087DC56E09271D3A0" ma:contentTypeVersion="0" ma:contentTypeDescription="Creare un nuovo documento." ma:contentTypeScope="" ma:versionID="99073244d9b3252e529bc5313ac92d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34357c359f26dc0aeffde8b252b26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0220A3-EB8B-4D3C-AC22-A24F1665F3E5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EE82D9D-ECAE-4761-AE59-1EBB1C3612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616CAF-6307-49C0-B0CD-93C9682986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</TotalTime>
  <Words>830</Words>
  <Application>Microsoft Office PowerPoint</Application>
  <PresentationFormat>Personalizzato</PresentationFormat>
  <Paragraphs>187</Paragraphs>
  <Slides>24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Euphemia</vt:lpstr>
      <vt:lpstr>Matematica 16x9</vt:lpstr>
      <vt:lpstr>Dynamical Resonances in a Bistable Molecular Model</vt:lpstr>
      <vt:lpstr>Introduzione</vt:lpstr>
      <vt:lpstr>Il Modello</vt:lpstr>
      <vt:lpstr>Il potenziale molecolare bistabile</vt:lpstr>
      <vt:lpstr>Le equazioni del moto</vt:lpstr>
      <vt:lpstr>Oscillazioni coprenti massimo e minimo</vt:lpstr>
      <vt:lpstr>Esempio di oscillazione</vt:lpstr>
      <vt:lpstr>La Effective Driving Force F_dri^eff</vt:lpstr>
      <vt:lpstr>La Effective Driving Force F_dri^eff </vt:lpstr>
      <vt:lpstr>Valori sempre negativi di sin⁡(πr/a) </vt:lpstr>
      <vt:lpstr>Cambio segno di sin⁡(πr/a) </vt:lpstr>
      <vt:lpstr>Risonanze al variare della velocità</vt:lpstr>
      <vt:lpstr>Risonanze </vt:lpstr>
      <vt:lpstr>Extra Attrito</vt:lpstr>
      <vt:lpstr>Studiati anche:</vt:lpstr>
      <vt:lpstr>    Discussione e Conclusioni</vt:lpstr>
      <vt:lpstr>Grazie per l’ascolto</vt:lpstr>
      <vt:lpstr>Caso sottosmorzato </vt:lpstr>
      <vt:lpstr>Caso sottosmorzato</vt:lpstr>
      <vt:lpstr>Diversi γ</vt:lpstr>
      <vt:lpstr>Sistema di unità naturali</vt:lpstr>
      <vt:lpstr>Equazioni del moto</vt:lpstr>
      <vt:lpstr>Spettro di Potenza</vt:lpstr>
      <vt:lpstr>Metodo di integrazione RKF45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Dynamical resonancec in a Bistable Molecular Model</dc:title>
  <dc:creator>Alessandro Rizzi</dc:creator>
  <cp:lastModifiedBy>Alessandro Rizzi</cp:lastModifiedBy>
  <cp:revision>42</cp:revision>
  <dcterms:created xsi:type="dcterms:W3CDTF">2021-10-01T08:07:45Z</dcterms:created>
  <dcterms:modified xsi:type="dcterms:W3CDTF">2021-10-05T20:23:37Z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0x010100D874A98E99178E4087DC56E09271D3A0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